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0" r:id="rId2"/>
    <p:sldMasterId id="2147483662" r:id="rId3"/>
    <p:sldMasterId id="2147483704" r:id="rId4"/>
    <p:sldMasterId id="2147483716" r:id="rId5"/>
    <p:sldMasterId id="2147483728" r:id="rId6"/>
  </p:sldMasterIdLst>
  <p:notesMasterIdLst>
    <p:notesMasterId r:id="rId17"/>
  </p:notesMasterIdLst>
  <p:handoutMasterIdLst>
    <p:handoutMasterId r:id="rId18"/>
  </p:handoutMasterIdLst>
  <p:sldIdLst>
    <p:sldId id="323" r:id="rId7"/>
    <p:sldId id="335" r:id="rId8"/>
    <p:sldId id="322" r:id="rId9"/>
    <p:sldId id="333" r:id="rId10"/>
    <p:sldId id="329" r:id="rId11"/>
    <p:sldId id="332" r:id="rId12"/>
    <p:sldId id="316" r:id="rId13"/>
    <p:sldId id="334" r:id="rId14"/>
    <p:sldId id="337" r:id="rId15"/>
    <p:sldId id="336" r:id="rId16"/>
  </p:sldIdLst>
  <p:sldSz cx="9144000" cy="5143500" type="screen16x9"/>
  <p:notesSz cx="6858000" cy="9926638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orient="horz" pos="622">
          <p15:clr>
            <a:srgbClr val="A4A3A4"/>
          </p15:clr>
        </p15:guide>
        <p15:guide id="3" pos="5661">
          <p15:clr>
            <a:srgbClr val="A4A3A4"/>
          </p15:clr>
        </p15:guide>
        <p15:guide id="4" pos="4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et Lindblom Strandberg" initials="HL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090AE"/>
    <a:srgbClr val="C50E1F"/>
    <a:srgbClr val="A8B200"/>
    <a:srgbClr val="D8D500"/>
    <a:srgbClr val="FABB00"/>
    <a:srgbClr val="DF8400"/>
    <a:srgbClr val="50BDCB"/>
    <a:srgbClr val="AA4984"/>
    <a:srgbClr val="D395BE"/>
    <a:srgbClr val="DD3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48" autoAdjust="0"/>
  </p:normalViewPr>
  <p:slideViewPr>
    <p:cSldViewPr snapToObjects="1">
      <p:cViewPr varScale="1">
        <p:scale>
          <a:sx n="99" d="100"/>
          <a:sy n="99" d="100"/>
        </p:scale>
        <p:origin x="413" y="72"/>
      </p:cViewPr>
      <p:guideLst>
        <p:guide orient="horz" pos="240"/>
        <p:guide orient="horz" pos="622"/>
        <p:guide pos="5661"/>
        <p:guide pos="4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3134" y="38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D48B739-AFBB-4FE8-A9F4-7DCE886ADDE0}" type="datetime1">
              <a:rPr lang="en-GB"/>
              <a:pPr/>
              <a:t>26/07/2018</a:t>
            </a:fld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8BB271E-4295-41DF-83E0-8A6B804000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487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DD2B317-4448-4752-BCAE-FDF127A53325}" type="datetime1">
              <a:rPr lang="en-GB"/>
              <a:pPr/>
              <a:t>26/07/2018</a:t>
            </a:fld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2BF1FE6-CF84-4D99-9878-1898979F68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4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7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6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8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1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Note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first</a:t>
            </a:r>
            <a:r>
              <a:rPr lang="sv-SE" dirty="0"/>
              <a:t> and </a:t>
            </a:r>
            <a:r>
              <a:rPr lang="sv-SE" dirty="0" err="1"/>
              <a:t>foremost</a:t>
            </a:r>
            <a:r>
              <a:rPr lang="sv-SE" dirty="0"/>
              <a:t> partners’ perception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impact</a:t>
            </a:r>
            <a:r>
              <a:rPr lang="sv-SE" dirty="0"/>
              <a:t>.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early</a:t>
            </a:r>
            <a:r>
              <a:rPr lang="sv-SE" dirty="0"/>
              <a:t> to </a:t>
            </a:r>
            <a:r>
              <a:rPr lang="sv-SE" dirty="0" err="1"/>
              <a:t>see</a:t>
            </a:r>
            <a:r>
              <a:rPr lang="sv-SE" dirty="0"/>
              <a:t> the full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MCP/PLGHA policy as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did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a </a:t>
            </a:r>
            <a:r>
              <a:rPr lang="sv-SE" dirty="0" err="1"/>
              <a:t>couple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the policy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in </a:t>
            </a:r>
            <a:r>
              <a:rPr lang="sv-SE" dirty="0" err="1"/>
              <a:t>place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33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1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0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0" y="158416"/>
            <a:ext cx="1905000" cy="8572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905000" y="216000"/>
            <a:ext cx="7239000" cy="792000"/>
          </a:xfrm>
          <a:prstGeom prst="rect">
            <a:avLst/>
          </a:prstGeom>
          <a:solidFill>
            <a:srgbClr val="B3AB6F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85353" name="Bildobjekt 15" descr="SIDABLAC.EPS"/>
          <p:cNvPicPr>
            <a:picLocks noChangeAspect="1"/>
          </p:cNvPicPr>
          <p:nvPr/>
        </p:nvPicPr>
        <p:blipFill>
          <a:blip r:embed="rId2"/>
          <a:srcRect b="1680"/>
          <a:stretch>
            <a:fillRect/>
          </a:stretch>
        </p:blipFill>
        <p:spPr bwMode="auto">
          <a:xfrm>
            <a:off x="240628" y="380341"/>
            <a:ext cx="1498677" cy="53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Platshållare för text 2"/>
          <p:cNvSpPr>
            <a:spLocks noGrp="1"/>
          </p:cNvSpPr>
          <p:nvPr>
            <p:ph type="subTitle" idx="1"/>
          </p:nvPr>
        </p:nvSpPr>
        <p:spPr>
          <a:xfrm>
            <a:off x="2301875" y="722764"/>
            <a:ext cx="6613525" cy="264661"/>
          </a:xfrm>
        </p:spPr>
        <p:txBody>
          <a:bodyPr/>
          <a:lstStyle>
            <a:lvl1pPr>
              <a:buFont typeface="Arial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5347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178649"/>
            <a:ext cx="6616700" cy="5441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C7C2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1008000"/>
            <a:ext cx="7239000" cy="41259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02438" y="411957"/>
            <a:ext cx="2057400" cy="38885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238" y="411957"/>
            <a:ext cx="6019800" cy="38885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005577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B5D-A114-4140-8B26-64360E731C71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C72B-625F-45FD-BFF4-69B286C21CA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381309"/>
            <a:ext cx="8229600" cy="3506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00" b="1" dirty="0">
              <a:solidFill>
                <a:srgbClr val="0F366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7299" y="896807"/>
            <a:ext cx="8271866" cy="1191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7363" y="362480"/>
            <a:ext cx="8229600" cy="637580"/>
          </a:xfrm>
        </p:spPr>
        <p:txBody>
          <a:bodyPr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GB" sz="2100" b="1" kern="1200" dirty="0">
                <a:solidFill>
                  <a:srgbClr val="0F36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43931"/>
            <a:ext cx="9144001" cy="82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93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905000" y="228600"/>
            <a:ext cx="7239000" cy="1143000"/>
          </a:xfrm>
          <a:prstGeom prst="rect">
            <a:avLst/>
          </a:prstGeom>
          <a:solidFill>
            <a:srgbClr val="B3AB6F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0" y="228600"/>
            <a:ext cx="18542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85353" name="Bildobjekt 15" descr="SIDABLAC.EPS"/>
          <p:cNvPicPr>
            <a:picLocks noChangeAspect="1"/>
          </p:cNvPicPr>
          <p:nvPr/>
        </p:nvPicPr>
        <p:blipFill>
          <a:blip r:embed="rId2"/>
          <a:srcRect b="1680"/>
          <a:stretch>
            <a:fillRect/>
          </a:stretch>
        </p:blipFill>
        <p:spPr bwMode="auto">
          <a:xfrm>
            <a:off x="169863" y="571500"/>
            <a:ext cx="1555750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Platshållare för text 2"/>
          <p:cNvSpPr>
            <a:spLocks noGrp="1"/>
          </p:cNvSpPr>
          <p:nvPr>
            <p:ph type="subTitle" idx="1"/>
          </p:nvPr>
        </p:nvSpPr>
        <p:spPr>
          <a:xfrm>
            <a:off x="2298701" y="835819"/>
            <a:ext cx="6613525" cy="442913"/>
          </a:xfrm>
        </p:spPr>
        <p:txBody>
          <a:bodyPr/>
          <a:lstStyle>
            <a:lvl1pPr>
              <a:buFont typeface="Arial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5347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291704"/>
            <a:ext cx="6616700" cy="54411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7C2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03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905000" y="212738"/>
            <a:ext cx="7239000" cy="792000"/>
          </a:xfrm>
          <a:prstGeom prst="rect">
            <a:avLst/>
          </a:prstGeom>
          <a:solidFill>
            <a:srgbClr val="AA4984">
              <a:alpha val="9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0" y="228600"/>
            <a:ext cx="18542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D395BE">
              <a:alpha val="78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Bildobjekt 15" descr="SIDABLAC.EPS"/>
          <p:cNvPicPr>
            <a:picLocks noChangeAspect="1"/>
          </p:cNvPicPr>
          <p:nvPr userDrawn="1"/>
        </p:nvPicPr>
        <p:blipFill>
          <a:blip r:embed="rId2"/>
          <a:srcRect b="1680"/>
          <a:stretch>
            <a:fillRect/>
          </a:stretch>
        </p:blipFill>
        <p:spPr bwMode="auto">
          <a:xfrm>
            <a:off x="240628" y="380341"/>
            <a:ext cx="1498677" cy="53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atshållare för text 2"/>
          <p:cNvSpPr>
            <a:spLocks noGrp="1"/>
          </p:cNvSpPr>
          <p:nvPr>
            <p:ph type="subTitle" idx="1"/>
          </p:nvPr>
        </p:nvSpPr>
        <p:spPr>
          <a:xfrm>
            <a:off x="2301875" y="722764"/>
            <a:ext cx="6613525" cy="264661"/>
          </a:xfrm>
        </p:spPr>
        <p:txBody>
          <a:bodyPr/>
          <a:lstStyle>
            <a:lvl1pPr>
              <a:buFont typeface="Arial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178649"/>
            <a:ext cx="6616700" cy="5441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1008000"/>
            <a:ext cx="7239000" cy="4125924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905000" y="228600"/>
            <a:ext cx="7239000" cy="1143000"/>
          </a:xfrm>
          <a:prstGeom prst="rect">
            <a:avLst/>
          </a:prstGeom>
          <a:solidFill>
            <a:srgbClr val="AA4984">
              <a:alpha val="9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0" y="228600"/>
            <a:ext cx="18542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9442" name="Platshållare för text 2"/>
          <p:cNvSpPr>
            <a:spLocks noGrp="1"/>
          </p:cNvSpPr>
          <p:nvPr>
            <p:ph type="subTitle" idx="1"/>
          </p:nvPr>
        </p:nvSpPr>
        <p:spPr>
          <a:xfrm>
            <a:off x="2298701" y="835819"/>
            <a:ext cx="6613525" cy="442913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Klicka här för att ändra format på underrubrik i bakgrunden</a:t>
            </a:r>
          </a:p>
        </p:txBody>
      </p:sp>
      <p:sp>
        <p:nvSpPr>
          <p:cNvPr id="189443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291704"/>
            <a:ext cx="6616700" cy="5441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Klicka här för att ändra format</a:t>
            </a:r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D395BE">
              <a:alpha val="78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Bildobjekt 15" descr="SIDABLAC.EPS"/>
          <p:cNvPicPr>
            <a:picLocks noChangeAspect="1"/>
          </p:cNvPicPr>
          <p:nvPr userDrawn="1"/>
        </p:nvPicPr>
        <p:blipFill>
          <a:blip r:embed="rId2"/>
          <a:srcRect b="1680"/>
          <a:stretch>
            <a:fillRect/>
          </a:stretch>
        </p:blipFill>
        <p:spPr bwMode="auto">
          <a:xfrm>
            <a:off x="240628" y="380341"/>
            <a:ext cx="1498677" cy="53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0628" y="1017576"/>
            <a:ext cx="8903372" cy="412592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744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0238" y="1128713"/>
            <a:ext cx="8229600" cy="3171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238" y="1221581"/>
            <a:ext cx="3797300" cy="30789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21238" y="1221581"/>
            <a:ext cx="3776662" cy="30789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b_Rubrikbil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0" y="158416"/>
            <a:ext cx="1905000" cy="8572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905000" y="158416"/>
            <a:ext cx="7239000" cy="857250"/>
          </a:xfrm>
          <a:prstGeom prst="rect">
            <a:avLst/>
          </a:prstGeom>
          <a:solidFill>
            <a:srgbClr val="B3AB6F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85353" name="Bildobjekt 15" descr="SIDABLAC.EPS"/>
          <p:cNvPicPr>
            <a:picLocks noChangeAspect="1"/>
          </p:cNvPicPr>
          <p:nvPr/>
        </p:nvPicPr>
        <p:blipFill>
          <a:blip r:embed="rId2"/>
          <a:srcRect b="1680"/>
          <a:stretch>
            <a:fillRect/>
          </a:stretch>
        </p:blipFill>
        <p:spPr bwMode="auto">
          <a:xfrm>
            <a:off x="240628" y="380341"/>
            <a:ext cx="1498677" cy="53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Platshållare för text 2"/>
          <p:cNvSpPr>
            <a:spLocks noGrp="1"/>
          </p:cNvSpPr>
          <p:nvPr>
            <p:ph type="subTitle" idx="1"/>
          </p:nvPr>
        </p:nvSpPr>
        <p:spPr>
          <a:xfrm>
            <a:off x="2301875" y="722764"/>
            <a:ext cx="6613525" cy="264661"/>
          </a:xfrm>
        </p:spPr>
        <p:txBody>
          <a:bodyPr/>
          <a:lstStyle>
            <a:lvl1pPr>
              <a:buFont typeface="Arial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5347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178649"/>
            <a:ext cx="6616700" cy="5441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C7C2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0628" y="1017576"/>
            <a:ext cx="8903372" cy="41259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212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238" y="1128713"/>
            <a:ext cx="8229600" cy="317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02438" y="411957"/>
            <a:ext cx="2057400" cy="3888581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238" y="411957"/>
            <a:ext cx="6019800" cy="38885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905000" y="212738"/>
            <a:ext cx="7239000" cy="792000"/>
          </a:xfrm>
          <a:prstGeom prst="rect">
            <a:avLst/>
          </a:prstGeom>
          <a:solidFill>
            <a:srgbClr val="5E676C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0" y="228600"/>
            <a:ext cx="18542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49A9E">
              <a:alpha val="7882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Bildobjekt 15" descr="SIDABLAC.EPS"/>
          <p:cNvPicPr>
            <a:picLocks noChangeAspect="1"/>
          </p:cNvPicPr>
          <p:nvPr userDrawn="1"/>
        </p:nvPicPr>
        <p:blipFill>
          <a:blip r:embed="rId2"/>
          <a:srcRect b="1680"/>
          <a:stretch>
            <a:fillRect/>
          </a:stretch>
        </p:blipFill>
        <p:spPr bwMode="auto">
          <a:xfrm>
            <a:off x="240628" y="380341"/>
            <a:ext cx="1498677" cy="53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tshållare för text 2"/>
          <p:cNvSpPr>
            <a:spLocks noGrp="1"/>
          </p:cNvSpPr>
          <p:nvPr>
            <p:ph type="subTitle" idx="1"/>
          </p:nvPr>
        </p:nvSpPr>
        <p:spPr>
          <a:xfrm>
            <a:off x="2301875" y="722764"/>
            <a:ext cx="6613525" cy="264661"/>
          </a:xfrm>
        </p:spPr>
        <p:txBody>
          <a:bodyPr/>
          <a:lstStyle>
            <a:lvl1pPr>
              <a:buFont typeface="Arial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178649"/>
            <a:ext cx="6616700" cy="5441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1008000"/>
            <a:ext cx="7239000" cy="4125924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0238" y="1128713"/>
            <a:ext cx="8229600" cy="3171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637200">
              <a:defRPr/>
            </a:lvl3pPr>
            <a:lvl4pPr marL="817200">
              <a:defRPr/>
            </a:lvl4pPr>
            <a:lvl5pPr marL="11088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238" y="1221581"/>
            <a:ext cx="3797300" cy="30789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21238" y="1221581"/>
            <a:ext cx="3776662" cy="30789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238" y="1128713"/>
            <a:ext cx="8229600" cy="317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02438" y="411957"/>
            <a:ext cx="2057400" cy="3888581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238" y="411957"/>
            <a:ext cx="6019800" cy="38885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Platshållare för text 2"/>
          <p:cNvSpPr>
            <a:spLocks noGrp="1"/>
          </p:cNvSpPr>
          <p:nvPr>
            <p:ph type="subTitle" idx="1"/>
          </p:nvPr>
        </p:nvSpPr>
        <p:spPr>
          <a:xfrm>
            <a:off x="2298701" y="835819"/>
            <a:ext cx="6613525" cy="442913"/>
          </a:xfrm>
        </p:spPr>
        <p:txBody>
          <a:bodyPr/>
          <a:lstStyle>
            <a:lvl1pPr>
              <a:buFont typeface="Arial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5347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291704"/>
            <a:ext cx="6616700" cy="54411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90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005577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B5D-A114-4140-8B26-64360E731C71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C72B-625F-45FD-BFF4-69B286C21CA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381309"/>
            <a:ext cx="8229600" cy="3506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00" b="1" dirty="0">
              <a:solidFill>
                <a:srgbClr val="0F366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7299" y="896807"/>
            <a:ext cx="8271866" cy="1191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7363" y="362480"/>
            <a:ext cx="8229600" cy="637580"/>
          </a:xfrm>
        </p:spPr>
        <p:txBody>
          <a:bodyPr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GB" sz="2100" b="1" kern="1200" dirty="0">
                <a:solidFill>
                  <a:srgbClr val="0F36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43931"/>
            <a:ext cx="9144001" cy="82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3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905000" y="211348"/>
            <a:ext cx="7239000" cy="792000"/>
          </a:xfrm>
          <a:prstGeom prst="rect">
            <a:avLst/>
          </a:prstGeom>
          <a:solidFill>
            <a:srgbClr val="0090AE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0" y="228600"/>
            <a:ext cx="18542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50BDCB">
              <a:alpha val="7882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Bildobjekt 15" descr="SIDABLAC.EPS"/>
          <p:cNvPicPr>
            <a:picLocks noChangeAspect="1"/>
          </p:cNvPicPr>
          <p:nvPr userDrawn="1"/>
        </p:nvPicPr>
        <p:blipFill>
          <a:blip r:embed="rId2"/>
          <a:srcRect b="1680"/>
          <a:stretch>
            <a:fillRect/>
          </a:stretch>
        </p:blipFill>
        <p:spPr bwMode="auto">
          <a:xfrm>
            <a:off x="240628" y="380341"/>
            <a:ext cx="1498677" cy="53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tshållare för text 2"/>
          <p:cNvSpPr>
            <a:spLocks noGrp="1"/>
          </p:cNvSpPr>
          <p:nvPr>
            <p:ph type="subTitle" idx="1"/>
          </p:nvPr>
        </p:nvSpPr>
        <p:spPr>
          <a:xfrm>
            <a:off x="2301875" y="722764"/>
            <a:ext cx="6613525" cy="264661"/>
          </a:xfrm>
        </p:spPr>
        <p:txBody>
          <a:bodyPr/>
          <a:lstStyle>
            <a:lvl1pPr>
              <a:buFont typeface="Arial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178649"/>
            <a:ext cx="6616700" cy="5441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1008000"/>
            <a:ext cx="7239000" cy="4125924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0238" y="1128713"/>
            <a:ext cx="8229600" cy="3171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238" y="1221581"/>
            <a:ext cx="3797300" cy="30789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21238" y="1221581"/>
            <a:ext cx="3776662" cy="30789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238" y="1128713"/>
            <a:ext cx="8229600" cy="317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30238" y="1221600"/>
            <a:ext cx="3780000" cy="307893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 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821238" y="1221600"/>
            <a:ext cx="3780000" cy="307893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 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02438" y="411957"/>
            <a:ext cx="2057400" cy="3888581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238" y="411957"/>
            <a:ext cx="6019800" cy="38885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Platshållare för text 2"/>
          <p:cNvSpPr>
            <a:spLocks noGrp="1"/>
          </p:cNvSpPr>
          <p:nvPr>
            <p:ph type="subTitle" idx="1"/>
          </p:nvPr>
        </p:nvSpPr>
        <p:spPr>
          <a:xfrm>
            <a:off x="2298701" y="835819"/>
            <a:ext cx="6613525" cy="442913"/>
          </a:xfrm>
        </p:spPr>
        <p:txBody>
          <a:bodyPr/>
          <a:lstStyle>
            <a:lvl1pPr>
              <a:buFont typeface="Arial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5347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291704"/>
            <a:ext cx="6616700" cy="54411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29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005577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B5D-A114-4140-8B26-64360E731C71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C72B-625F-45FD-BFF4-69B286C21CA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381309"/>
            <a:ext cx="8229600" cy="3506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00" b="1" dirty="0">
              <a:solidFill>
                <a:srgbClr val="0F366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7299" y="896807"/>
            <a:ext cx="8271866" cy="1191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7363" y="362480"/>
            <a:ext cx="8229600" cy="637580"/>
          </a:xfrm>
        </p:spPr>
        <p:txBody>
          <a:bodyPr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GB" sz="2100" b="1" kern="1200" dirty="0">
                <a:solidFill>
                  <a:srgbClr val="0F36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43931"/>
            <a:ext cx="9144001" cy="82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009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905000" y="212738"/>
            <a:ext cx="7239000" cy="792000"/>
          </a:xfrm>
          <a:prstGeom prst="rect">
            <a:avLst/>
          </a:prstGeom>
          <a:solidFill>
            <a:srgbClr val="DF8400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0" y="228600"/>
            <a:ext cx="18542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FABB00">
              <a:alpha val="7882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Bildobjekt 15" descr="SIDABLAC.EPS"/>
          <p:cNvPicPr>
            <a:picLocks noChangeAspect="1"/>
          </p:cNvPicPr>
          <p:nvPr userDrawn="1"/>
        </p:nvPicPr>
        <p:blipFill>
          <a:blip r:embed="rId2"/>
          <a:srcRect b="1680"/>
          <a:stretch>
            <a:fillRect/>
          </a:stretch>
        </p:blipFill>
        <p:spPr bwMode="auto">
          <a:xfrm>
            <a:off x="240628" y="380341"/>
            <a:ext cx="1498677" cy="53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tshållare för text 2"/>
          <p:cNvSpPr>
            <a:spLocks noGrp="1"/>
          </p:cNvSpPr>
          <p:nvPr>
            <p:ph type="subTitle" idx="1"/>
          </p:nvPr>
        </p:nvSpPr>
        <p:spPr>
          <a:xfrm>
            <a:off x="2301875" y="722764"/>
            <a:ext cx="6613525" cy="264661"/>
          </a:xfrm>
        </p:spPr>
        <p:txBody>
          <a:bodyPr/>
          <a:lstStyle>
            <a:lvl1pPr>
              <a:buFont typeface="Arial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178649"/>
            <a:ext cx="6616700" cy="5441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1008000"/>
            <a:ext cx="7239000" cy="4125924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0238" y="1128713"/>
            <a:ext cx="8229600" cy="3171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238" y="1221581"/>
            <a:ext cx="3797300" cy="30789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21238" y="1221581"/>
            <a:ext cx="3776662" cy="30789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238" y="1128713"/>
            <a:ext cx="8229600" cy="317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02438" y="411957"/>
            <a:ext cx="2057400" cy="3888581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238" y="411957"/>
            <a:ext cx="6019800" cy="38885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Platshållare för text 2"/>
          <p:cNvSpPr>
            <a:spLocks noGrp="1"/>
          </p:cNvSpPr>
          <p:nvPr>
            <p:ph type="subTitle" idx="1"/>
          </p:nvPr>
        </p:nvSpPr>
        <p:spPr>
          <a:xfrm>
            <a:off x="2298701" y="835819"/>
            <a:ext cx="6613525" cy="442913"/>
          </a:xfrm>
        </p:spPr>
        <p:txBody>
          <a:bodyPr/>
          <a:lstStyle>
            <a:lvl1pPr>
              <a:buFont typeface="Arial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5347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291704"/>
            <a:ext cx="6616700" cy="54411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53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005577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B5D-A114-4140-8B26-64360E731C71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C72B-625F-45FD-BFF4-69B286C21CA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381309"/>
            <a:ext cx="8229600" cy="3506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00" b="1" dirty="0">
              <a:solidFill>
                <a:srgbClr val="0F366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7299" y="896807"/>
            <a:ext cx="8271866" cy="1191"/>
          </a:xfrm>
          <a:prstGeom prst="line">
            <a:avLst/>
          </a:prstGeom>
          <a:ln w="12700" cap="flat" cmpd="sng" algn="ctr">
            <a:solidFill>
              <a:srgbClr val="60B8D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7363" y="362480"/>
            <a:ext cx="8229600" cy="637580"/>
          </a:xfrm>
        </p:spPr>
        <p:txBody>
          <a:bodyPr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GB" sz="2100" b="1" kern="1200" dirty="0">
                <a:solidFill>
                  <a:srgbClr val="0F36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43931"/>
            <a:ext cx="9144001" cy="82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125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905000" y="211348"/>
            <a:ext cx="7239000" cy="792000"/>
          </a:xfrm>
          <a:prstGeom prst="rect">
            <a:avLst/>
          </a:prstGeom>
          <a:solidFill>
            <a:srgbClr val="A8B200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0" y="228600"/>
            <a:ext cx="18542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D8D500">
              <a:alpha val="7882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Bildobjekt 15" descr="SIDABLAC.EPS"/>
          <p:cNvPicPr>
            <a:picLocks noChangeAspect="1"/>
          </p:cNvPicPr>
          <p:nvPr userDrawn="1"/>
        </p:nvPicPr>
        <p:blipFill>
          <a:blip r:embed="rId2"/>
          <a:srcRect b="1680"/>
          <a:stretch>
            <a:fillRect/>
          </a:stretch>
        </p:blipFill>
        <p:spPr bwMode="auto">
          <a:xfrm>
            <a:off x="240628" y="380341"/>
            <a:ext cx="1498677" cy="53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tshållare för text 2"/>
          <p:cNvSpPr>
            <a:spLocks noGrp="1"/>
          </p:cNvSpPr>
          <p:nvPr>
            <p:ph type="subTitle" idx="1"/>
          </p:nvPr>
        </p:nvSpPr>
        <p:spPr>
          <a:xfrm>
            <a:off x="2301875" y="722764"/>
            <a:ext cx="6613525" cy="264661"/>
          </a:xfrm>
        </p:spPr>
        <p:txBody>
          <a:bodyPr/>
          <a:lstStyle>
            <a:lvl1pPr>
              <a:buFont typeface="Arial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Platshållare för rubrik 1"/>
          <p:cNvSpPr>
            <a:spLocks noGrp="1"/>
          </p:cNvSpPr>
          <p:nvPr>
            <p:ph type="ctrTitle"/>
          </p:nvPr>
        </p:nvSpPr>
        <p:spPr>
          <a:xfrm>
            <a:off x="2298700" y="178649"/>
            <a:ext cx="6616700" cy="5441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1008000"/>
            <a:ext cx="7239000" cy="4125924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0238" y="1128713"/>
            <a:ext cx="8229600" cy="3171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238" y="1221581"/>
            <a:ext cx="3797300" cy="30789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21238" y="1221581"/>
            <a:ext cx="3776662" cy="30789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11956"/>
            <a:ext cx="7967662" cy="66317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238" y="1128713"/>
            <a:ext cx="8229600" cy="317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02438" y="411957"/>
            <a:ext cx="2057400" cy="3888581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238" y="411957"/>
            <a:ext cx="6019800" cy="38885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0" y="4572000"/>
            <a:ext cx="9144000" cy="577454"/>
          </a:xfrm>
          <a:prstGeom prst="rect">
            <a:avLst/>
          </a:prstGeom>
          <a:solidFill>
            <a:srgbClr val="B3AB6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4322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30238" y="324395"/>
            <a:ext cx="8229600" cy="6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84323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30238" y="1128713"/>
            <a:ext cx="82296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 Klicka här för att ändra format på bakgrundstexten</a:t>
            </a:r>
          </a:p>
          <a:p>
            <a:pPr lvl="1"/>
            <a:r>
              <a:rPr lang="sv-SE" dirty="0"/>
              <a:t> Nivå två</a:t>
            </a:r>
          </a:p>
        </p:txBody>
      </p:sp>
      <p:pic>
        <p:nvPicPr>
          <p:cNvPr id="184327" name="Bildobjekt 16" descr="SIDAWHIT.EPS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14534" y="4643638"/>
            <a:ext cx="1198942" cy="43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0" y="4412457"/>
            <a:ext cx="9144000" cy="159544"/>
          </a:xfrm>
          <a:prstGeom prst="rect">
            <a:avLst/>
          </a:prstGeom>
          <a:solidFill>
            <a:srgbClr val="C7C29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40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43" r:id="rId13"/>
    <p:sldLayoutId id="2147483744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marL="0" indent="0" algn="l" defTabSz="457200" rtl="0" eaLnBrk="1" fontAlgn="base" hangingPunct="1">
        <a:spcBef>
          <a:spcPct val="25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68275" algn="l" defTabSz="457200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2797175" indent="-103188" algn="l" defTabSz="457200" rtl="0" eaLnBrk="1" fontAlgn="base" hangingPunct="1">
        <a:spcBef>
          <a:spcPct val="25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2976563" indent="60325" algn="l" defTabSz="457200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3267075" indent="-50800" algn="l" defTabSz="457200" rtl="0" eaLnBrk="1" fontAlgn="base" hangingPunct="1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3724275" indent="-50800" algn="l" defTabSz="457200" rtl="0" eaLnBrk="1" fontAlgn="base" hangingPunct="1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4181475" indent="-50800" algn="l" defTabSz="457200" rtl="0" eaLnBrk="1" fontAlgn="base" hangingPunct="1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4638675" indent="-50800" algn="l" defTabSz="457200" rtl="0" eaLnBrk="1" fontAlgn="base" hangingPunct="1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5095875" indent="-50800" algn="l" defTabSz="457200" rtl="0" eaLnBrk="1" fontAlgn="base" hangingPunct="1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0" y="4572000"/>
            <a:ext cx="9144000" cy="577454"/>
          </a:xfrm>
          <a:prstGeom prst="rect">
            <a:avLst/>
          </a:prstGeom>
          <a:solidFill>
            <a:srgbClr val="AA498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0" y="4412457"/>
            <a:ext cx="9144000" cy="159544"/>
          </a:xfrm>
          <a:prstGeom prst="rect">
            <a:avLst/>
          </a:prstGeom>
          <a:solidFill>
            <a:srgbClr val="D395B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Bildobjekt 16" descr="SIDAWHIT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14534" y="4643638"/>
            <a:ext cx="1198942" cy="43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30238" y="324395"/>
            <a:ext cx="8229600" cy="6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30238" y="1128713"/>
            <a:ext cx="82296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 Klicka här för att ändra format på bakgrundstexten</a:t>
            </a:r>
          </a:p>
          <a:p>
            <a:pPr lvl="1"/>
            <a:r>
              <a:rPr lang="sv-SE" dirty="0"/>
              <a:t> Nivå två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1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171450" indent="-168275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000000"/>
          </a:solidFill>
          <a:latin typeface="+mn-lt"/>
          <a:ea typeface="+mn-ea"/>
        </a:defRPr>
      </a:lvl2pPr>
      <a:lvl3pPr marL="276225" indent="-103188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09588" indent="60325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8016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2588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17160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1732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26304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0" y="4572000"/>
            <a:ext cx="9144000" cy="577454"/>
          </a:xfrm>
          <a:prstGeom prst="rect">
            <a:avLst/>
          </a:prstGeom>
          <a:solidFill>
            <a:srgbClr val="5E676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0" y="4412457"/>
            <a:ext cx="9144000" cy="159544"/>
          </a:xfrm>
          <a:prstGeom prst="rect">
            <a:avLst/>
          </a:prstGeom>
          <a:solidFill>
            <a:srgbClr val="949A9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Bildobjekt 16" descr="SIDAWHIT.EPS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814534" y="4643638"/>
            <a:ext cx="1198942" cy="43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30238" y="324395"/>
            <a:ext cx="8229600" cy="6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30238" y="1128713"/>
            <a:ext cx="82296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 Klicka här för att ändra format på bakgrundstexten</a:t>
            </a:r>
          </a:p>
          <a:p>
            <a:pPr lvl="1"/>
            <a:r>
              <a:rPr lang="sv-SE" dirty="0"/>
              <a:t> Nivå två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47" r:id="rId12"/>
    <p:sldLayoutId id="2147483748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171450" indent="-168275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000000"/>
          </a:solidFill>
          <a:latin typeface="+mn-lt"/>
          <a:ea typeface="+mn-ea"/>
        </a:defRPr>
      </a:lvl2pPr>
      <a:lvl3pPr marL="276225" indent="-103188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509588" indent="60325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000000"/>
          </a:solidFill>
          <a:latin typeface="+mn-lt"/>
          <a:ea typeface="+mn-ea"/>
        </a:defRPr>
      </a:lvl4pPr>
      <a:lvl5pPr marL="8016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5pPr>
      <a:lvl6pPr marL="12588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6pPr>
      <a:lvl7pPr marL="17160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7pPr>
      <a:lvl8pPr marL="21732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8pPr>
      <a:lvl9pPr marL="26304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0" y="4572000"/>
            <a:ext cx="9144000" cy="577454"/>
          </a:xfrm>
          <a:prstGeom prst="rect">
            <a:avLst/>
          </a:prstGeom>
          <a:solidFill>
            <a:srgbClr val="0090A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0" y="4412457"/>
            <a:ext cx="9144000" cy="159544"/>
          </a:xfrm>
          <a:prstGeom prst="rect">
            <a:avLst/>
          </a:prstGeom>
          <a:solidFill>
            <a:srgbClr val="50BDC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Bildobjekt 16" descr="SIDAWHIT.EPS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814534" y="4643638"/>
            <a:ext cx="1198942" cy="43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30238" y="324395"/>
            <a:ext cx="8229600" cy="6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30238" y="1128713"/>
            <a:ext cx="82296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 Klicka här för att ändra format på bakgrundstexten</a:t>
            </a:r>
          </a:p>
          <a:p>
            <a:pPr lvl="1"/>
            <a:r>
              <a:rPr lang="sv-SE" dirty="0"/>
              <a:t> Nivå två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49" r:id="rId12"/>
    <p:sldLayoutId id="2147483750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171450" indent="-168275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000000"/>
          </a:solidFill>
          <a:latin typeface="+mn-lt"/>
          <a:ea typeface="+mn-ea"/>
        </a:defRPr>
      </a:lvl2pPr>
      <a:lvl3pPr marL="276225" indent="-103188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509588" indent="60325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000000"/>
          </a:solidFill>
          <a:latin typeface="+mn-lt"/>
          <a:ea typeface="+mn-ea"/>
        </a:defRPr>
      </a:lvl4pPr>
      <a:lvl5pPr marL="8016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5pPr>
      <a:lvl6pPr marL="12588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6pPr>
      <a:lvl7pPr marL="17160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7pPr>
      <a:lvl8pPr marL="21732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8pPr>
      <a:lvl9pPr marL="26304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0" y="4572000"/>
            <a:ext cx="9144000" cy="577454"/>
          </a:xfrm>
          <a:prstGeom prst="rect">
            <a:avLst/>
          </a:prstGeom>
          <a:solidFill>
            <a:srgbClr val="DF84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0" y="4412457"/>
            <a:ext cx="9144000" cy="159544"/>
          </a:xfrm>
          <a:prstGeom prst="rect">
            <a:avLst/>
          </a:prstGeom>
          <a:solidFill>
            <a:srgbClr val="FABB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Bildobjekt 16" descr="SIDAWHIT.EPS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814534" y="4643638"/>
            <a:ext cx="1198942" cy="43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30238" y="324395"/>
            <a:ext cx="8229600" cy="6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30238" y="1128713"/>
            <a:ext cx="82296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 Klicka här för att ändra format på bakgrundstexten</a:t>
            </a:r>
          </a:p>
          <a:p>
            <a:pPr lvl="1"/>
            <a:r>
              <a:rPr lang="sv-SE" dirty="0"/>
              <a:t> Nivå två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51" r:id="rId12"/>
    <p:sldLayoutId id="2147483752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171450" indent="-168275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000000"/>
          </a:solidFill>
          <a:latin typeface="+mn-lt"/>
          <a:ea typeface="+mn-ea"/>
        </a:defRPr>
      </a:lvl2pPr>
      <a:lvl3pPr marL="276225" indent="-103188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509588" indent="60325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000000"/>
          </a:solidFill>
          <a:latin typeface="+mn-lt"/>
          <a:ea typeface="+mn-ea"/>
        </a:defRPr>
      </a:lvl4pPr>
      <a:lvl5pPr marL="8016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5pPr>
      <a:lvl6pPr marL="12588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6pPr>
      <a:lvl7pPr marL="17160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7pPr>
      <a:lvl8pPr marL="21732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8pPr>
      <a:lvl9pPr marL="26304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0" y="4572000"/>
            <a:ext cx="9144000" cy="577454"/>
          </a:xfrm>
          <a:prstGeom prst="rect">
            <a:avLst/>
          </a:prstGeom>
          <a:solidFill>
            <a:srgbClr val="A8B2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0" y="4412457"/>
            <a:ext cx="9144000" cy="159544"/>
          </a:xfrm>
          <a:prstGeom prst="rect">
            <a:avLst/>
          </a:prstGeom>
          <a:solidFill>
            <a:srgbClr val="D8D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Bildobjekt 16" descr="SIDAWHIT.EPS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14534" y="4643638"/>
            <a:ext cx="1198942" cy="43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30238" y="324395"/>
            <a:ext cx="8229600" cy="6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30238" y="1128713"/>
            <a:ext cx="82296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 Klicka här för att ändra format på bakgrundstexten</a:t>
            </a:r>
          </a:p>
          <a:p>
            <a:pPr lvl="1"/>
            <a:r>
              <a:rPr lang="sv-SE" dirty="0"/>
              <a:t> Nivå två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171450" indent="-168275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000000"/>
          </a:solidFill>
          <a:latin typeface="+mn-lt"/>
          <a:ea typeface="+mn-ea"/>
        </a:defRPr>
      </a:lvl2pPr>
      <a:lvl3pPr marL="276225" indent="-103188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509588" indent="60325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000000"/>
          </a:solidFill>
          <a:latin typeface="+mn-lt"/>
          <a:ea typeface="+mn-ea"/>
        </a:defRPr>
      </a:lvl4pPr>
      <a:lvl5pPr marL="8016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5pPr>
      <a:lvl6pPr marL="12588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6pPr>
      <a:lvl7pPr marL="17160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7pPr>
      <a:lvl8pPr marL="21732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8pPr>
      <a:lvl9pPr marL="2630488" indent="-50800" algn="l" defTabSz="457200" rtl="0" eaLnBrk="0" fontAlgn="base" hangingPunct="0">
        <a:spcBef>
          <a:spcPct val="25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71550"/>
            <a:ext cx="66967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The impact of the USG Policy Protecting Life in Global Health Assistance (PLGHA) on </a:t>
            </a:r>
            <a:r>
              <a:rPr lang="en-US" sz="2400" b="1" dirty="0" err="1"/>
              <a:t>Sida’s</a:t>
            </a:r>
            <a:r>
              <a:rPr lang="en-US" sz="2400" b="1" dirty="0"/>
              <a:t> SRHR-HIV partnerships </a:t>
            </a:r>
            <a:endParaRPr lang="sv-SE" sz="2400" dirty="0"/>
          </a:p>
          <a:p>
            <a:pPr algn="ctr"/>
            <a:endParaRPr lang="sv-SE" sz="3200" b="1" dirty="0"/>
          </a:p>
          <a:p>
            <a:pPr algn="ctr"/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795886"/>
            <a:ext cx="60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/>
              <a:t>Åsa Andersson, Sida</a:t>
            </a:r>
          </a:p>
        </p:txBody>
      </p:sp>
    </p:spTree>
    <p:extLst>
      <p:ext uri="{BB962C8B-B14F-4D97-AF65-F5344CB8AC3E}">
        <p14:creationId xmlns:p14="http://schemas.microsoft.com/office/powerpoint/2010/main" val="124597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5ADFD-77AD-4CB7-B57C-03A294BDF240}"/>
              </a:ext>
            </a:extLst>
          </p:cNvPr>
          <p:cNvSpPr txBox="1"/>
          <p:nvPr/>
        </p:nvSpPr>
        <p:spPr>
          <a:xfrm>
            <a:off x="0" y="149163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5771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BFCC3-D5EF-4686-9BEE-D737FDDC7518}"/>
              </a:ext>
            </a:extLst>
          </p:cNvPr>
          <p:cNvSpPr txBox="1"/>
          <p:nvPr/>
        </p:nvSpPr>
        <p:spPr>
          <a:xfrm>
            <a:off x="1907704" y="170765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</a:t>
            </a:r>
            <a:r>
              <a:rPr lang="sv-SE" dirty="0"/>
              <a:t> is no </a:t>
            </a:r>
            <a:r>
              <a:rPr lang="sv-SE" dirty="0" err="1"/>
              <a:t>conflict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interest</a:t>
            </a:r>
            <a:r>
              <a:rPr lang="sv-SE" dirty="0"/>
              <a:t> to </a:t>
            </a:r>
            <a:r>
              <a:rPr lang="sv-SE" dirty="0" err="1"/>
              <a:t>report</a:t>
            </a:r>
            <a:r>
              <a:rPr lang="sv-SE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6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9F8D8D-8B05-4308-85C2-852AF5817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69" b="37931"/>
          <a:stretch/>
        </p:blipFill>
        <p:spPr>
          <a:xfrm>
            <a:off x="1115616" y="3495008"/>
            <a:ext cx="2160240" cy="440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419622"/>
            <a:ext cx="7560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04959-E8F7-4B64-8AC8-05C1F5643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234871"/>
            <a:ext cx="2736304" cy="1723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38C9D4-3B66-49F2-B3A0-AA6C0F367A5D}"/>
              </a:ext>
            </a:extLst>
          </p:cNvPr>
          <p:cNvSpPr txBox="1"/>
          <p:nvPr/>
        </p:nvSpPr>
        <p:spPr>
          <a:xfrm>
            <a:off x="323528" y="525909"/>
            <a:ext cx="769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>
                <a:latin typeface="+mj-lt"/>
              </a:rPr>
              <a:t>Background</a:t>
            </a:r>
            <a:endParaRPr lang="sv-SE" sz="24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AE63C-3FFD-4CED-BF56-F3F5ADE14A3A}"/>
              </a:ext>
            </a:extLst>
          </p:cNvPr>
          <p:cNvSpPr txBox="1"/>
          <p:nvPr/>
        </p:nvSpPr>
        <p:spPr>
          <a:xfrm>
            <a:off x="4383895" y="3579397"/>
            <a:ext cx="371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err="1"/>
              <a:t>Additional</a:t>
            </a:r>
            <a:r>
              <a:rPr lang="sv-SE" sz="1200" dirty="0"/>
              <a:t> </a:t>
            </a:r>
            <a:r>
              <a:rPr lang="sv-SE" sz="1200" dirty="0" err="1"/>
              <a:t>funds</a:t>
            </a:r>
            <a:r>
              <a:rPr lang="sv-SE" sz="1200" dirty="0"/>
              <a:t> for SRHR: 22 million €</a:t>
            </a:r>
          </a:p>
          <a:p>
            <a:endParaRPr lang="sv-SE" sz="1200" dirty="0"/>
          </a:p>
        </p:txBody>
      </p:sp>
      <p:pic>
        <p:nvPicPr>
          <p:cNvPr id="1026" name="Picture 2" descr="Isabella Lövin signerar förslag till ny klimatavtal i en bild som tydligt ger en känga till Trumps undertecknande av finansieringsstopp till abortorganisationer.">
            <a:extLst>
              <a:ext uri="{FF2B5EF4-FFF2-40B4-BE49-F238E27FC236}">
                <a16:creationId xmlns:a16="http://schemas.microsoft.com/office/drawing/2014/main" id="{437B4E69-DE8B-4B64-B4B3-B91D0C86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46671"/>
            <a:ext cx="3059149" cy="172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1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50B1F5-5402-4344-88D0-2D86EBA4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9904"/>
            <a:ext cx="8130356" cy="663179"/>
          </a:xfrm>
        </p:spPr>
        <p:txBody>
          <a:bodyPr/>
          <a:lstStyle/>
          <a:p>
            <a:pPr algn="ctr"/>
            <a:r>
              <a:rPr lang="en-US" sz="2400" b="1" dirty="0"/>
              <a:t>Sida position and guidance on MCP/PLGHA </a:t>
            </a:r>
            <a:r>
              <a:rPr lang="en-US" sz="1800" b="1" dirty="0"/>
              <a:t>(07/07/2017) </a:t>
            </a:r>
            <a:endParaRPr lang="sv-SE" sz="1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578CC-1627-48CF-BF0B-950A5DC2E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34" y="1203598"/>
            <a:ext cx="5559429" cy="1216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EF148F-7AE3-4609-8480-A6A6027E5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787774"/>
            <a:ext cx="5004048" cy="139001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D4CBE8-DA9D-428D-86B3-04EC96309DA6}"/>
              </a:ext>
            </a:extLst>
          </p:cNvPr>
          <p:cNvCxnSpPr/>
          <p:nvPr/>
        </p:nvCxnSpPr>
        <p:spPr>
          <a:xfrm>
            <a:off x="251520" y="879562"/>
            <a:ext cx="86409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9C3AB82-7C11-4907-A1E9-DF452399E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282" y="2334370"/>
            <a:ext cx="4084718" cy="9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7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SheDecides">
            <a:extLst>
              <a:ext uri="{FF2B5EF4-FFF2-40B4-BE49-F238E27FC236}">
                <a16:creationId xmlns:a16="http://schemas.microsoft.com/office/drawing/2014/main" id="{C4A4AD5E-B346-4996-BAEF-4B0A5F6112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2240632" cy="22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4" descr="Image result for SheDecides">
            <a:extLst>
              <a:ext uri="{FF2B5EF4-FFF2-40B4-BE49-F238E27FC236}">
                <a16:creationId xmlns:a16="http://schemas.microsoft.com/office/drawing/2014/main" id="{CC440447-5B6B-4F94-9DB2-D98D5F69F5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6AC5C-7CB0-4692-98C8-48D8777584DF}"/>
              </a:ext>
            </a:extLst>
          </p:cNvPr>
          <p:cNvSpPr txBox="1"/>
          <p:nvPr/>
        </p:nvSpPr>
        <p:spPr>
          <a:xfrm>
            <a:off x="683568" y="45818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/>
              <a:t>Methodology</a:t>
            </a:r>
            <a:endParaRPr lang="sv-S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32678-953C-4F9C-B328-15720B821DF0}"/>
              </a:ext>
            </a:extLst>
          </p:cNvPr>
          <p:cNvSpPr txBox="1"/>
          <p:nvPr/>
        </p:nvSpPr>
        <p:spPr>
          <a:xfrm>
            <a:off x="1115616" y="1228495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August-September 2017, portfolio assessment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30 of </a:t>
            </a:r>
            <a:r>
              <a:rPr lang="en-US" dirty="0" err="1"/>
              <a:t>Sida’s</a:t>
            </a:r>
            <a:r>
              <a:rPr lang="en-US" dirty="0"/>
              <a:t> NGO-partners (SRHR incl. HIV)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 of six questions to partners, but may not be standardized across partners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Responses </a:t>
            </a:r>
            <a:r>
              <a:rPr lang="en-US" dirty="0" err="1"/>
              <a:t>analysed</a:t>
            </a:r>
            <a:r>
              <a:rPr lang="en-US" dirty="0"/>
              <a:t> using descriptive statistics and qualitative thematic analysis</a:t>
            </a:r>
          </a:p>
        </p:txBody>
      </p:sp>
    </p:spTree>
    <p:extLst>
      <p:ext uri="{BB962C8B-B14F-4D97-AF65-F5344CB8AC3E}">
        <p14:creationId xmlns:p14="http://schemas.microsoft.com/office/powerpoint/2010/main" val="70761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630F35-26EE-4AE5-A6C4-EADAA7417F7C}"/>
              </a:ext>
            </a:extLst>
          </p:cNvPr>
          <p:cNvSpPr/>
          <p:nvPr/>
        </p:nvSpPr>
        <p:spPr>
          <a:xfrm>
            <a:off x="1313459" y="1177264"/>
            <a:ext cx="6624736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indent="-285750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1/3 had on-going US GHA agreements</a:t>
            </a:r>
          </a:p>
          <a:p>
            <a:pPr marL="295275" indent="-285750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US based NGOs indicated intent to comply with MCP/PLGHA</a:t>
            </a:r>
          </a:p>
          <a:p>
            <a:pPr marL="295275" indent="-285750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Six Foreign NGOs choose not to comply with MCP/PLGHA</a:t>
            </a:r>
          </a:p>
          <a:p>
            <a:pPr marL="295275" indent="-285750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 sub-grantees that received US GHA were considering complying with MCP/PLGHA</a:t>
            </a:r>
          </a:p>
          <a:p>
            <a:pPr marL="9525">
              <a:spcAft>
                <a:spcPts val="1125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BE673-E18D-42B2-84BD-028B9E93DF54}"/>
              </a:ext>
            </a:extLst>
          </p:cNvPr>
          <p:cNvSpPr txBox="1"/>
          <p:nvPr/>
        </p:nvSpPr>
        <p:spPr>
          <a:xfrm>
            <a:off x="827584" y="33950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/>
              <a:t>Findings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48146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74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/>
              <a:t>Findings</a:t>
            </a:r>
            <a:endParaRPr lang="sv-SE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88696" y="987574"/>
            <a:ext cx="720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Threat to women’s health and rights, development and Agenda 2013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Risk of discontinuation of health services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Risk of disintegration of services and fragmentation of health systems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Affecting the furthest left behind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Shrinking space for SRHR organisations and slow down normative work (chilling effect)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Organisational consequences for partners and for Sida</a:t>
            </a:r>
          </a:p>
          <a:p>
            <a:r>
              <a:rPr lang="sv-S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227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26318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Challenges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131590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eaLnBrk="0" hangingPunct="0">
              <a:buFont typeface="Arial" panose="020B0604020202020204" pitchFamily="34" charset="0"/>
              <a:buChar char="•"/>
            </a:pPr>
            <a:endParaRPr lang="sv-SE" altLang="sv-SE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/>
              <a:t>Confusion</a:t>
            </a:r>
            <a:r>
              <a:rPr lang="sv-SE" sz="2000" dirty="0"/>
              <a:t> </a:t>
            </a:r>
            <a:r>
              <a:rPr lang="sv-SE" sz="2000" dirty="0" err="1"/>
              <a:t>due</a:t>
            </a:r>
            <a:r>
              <a:rPr lang="sv-SE" sz="2000" dirty="0"/>
              <a:t> to lack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comprehensive</a:t>
            </a:r>
            <a:r>
              <a:rPr lang="sv-SE" sz="2000" dirty="0"/>
              <a:t> information on the PLGHA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Challenges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sub-grantees</a:t>
            </a:r>
            <a:r>
              <a:rPr lang="sv-SE" sz="2000" dirty="0"/>
              <a:t> </a:t>
            </a:r>
            <a:r>
              <a:rPr lang="sv-SE" sz="2000" dirty="0" err="1"/>
              <a:t>monitoring</a:t>
            </a:r>
            <a:r>
              <a:rPr lang="sv-SE" sz="2000" dirty="0"/>
              <a:t> &amp; </a:t>
            </a:r>
            <a:r>
              <a:rPr lang="sv-SE" sz="2000" dirty="0" err="1"/>
              <a:t>reporting</a:t>
            </a:r>
            <a:r>
              <a:rPr lang="sv-SE" sz="2000" dirty="0"/>
              <a:t> on PLGHA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/>
              <a:t>Concern</a:t>
            </a:r>
            <a:r>
              <a:rPr lang="sv-SE" sz="2000" dirty="0"/>
              <a:t> </a:t>
            </a:r>
            <a:r>
              <a:rPr lang="sv-SE" sz="2000" dirty="0" err="1"/>
              <a:t>about</a:t>
            </a:r>
            <a:r>
              <a:rPr lang="sv-SE" sz="2000" dirty="0"/>
              <a:t> </a:t>
            </a:r>
            <a:r>
              <a:rPr lang="sv-SE" sz="2000" i="1" dirty="0" err="1"/>
              <a:t>who</a:t>
            </a:r>
            <a:r>
              <a:rPr lang="sv-SE" sz="2000" dirty="0"/>
              <a:t> </a:t>
            </a:r>
            <a:r>
              <a:rPr lang="sv-SE" sz="2000" dirty="0" err="1"/>
              <a:t>fills</a:t>
            </a:r>
            <a:r>
              <a:rPr lang="sv-SE" sz="2000" dirty="0"/>
              <a:t> the space </a:t>
            </a:r>
            <a:r>
              <a:rPr lang="sv-SE" sz="2000" dirty="0" err="1"/>
              <a:t>that</a:t>
            </a:r>
            <a:r>
              <a:rPr lang="sv-SE" sz="2000" dirty="0"/>
              <a:t> a partner </a:t>
            </a:r>
            <a:r>
              <a:rPr lang="sv-SE" sz="2000" dirty="0" err="1"/>
              <a:t>leaves</a:t>
            </a:r>
            <a:r>
              <a:rPr lang="sv-SE" sz="2000" dirty="0"/>
              <a:t> </a:t>
            </a:r>
            <a:r>
              <a:rPr lang="sv-SE" sz="2000" dirty="0" err="1"/>
              <a:t>due</a:t>
            </a:r>
            <a:r>
              <a:rPr lang="sv-SE" sz="2000" dirty="0"/>
              <a:t> to no-</a:t>
            </a:r>
            <a:r>
              <a:rPr lang="sv-SE" sz="2000" dirty="0" err="1"/>
              <a:t>compliance</a:t>
            </a:r>
            <a:r>
              <a:rPr lang="sv-SE" sz="2000" dirty="0"/>
              <a:t> to PLGHA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Loss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funding</a:t>
            </a:r>
            <a:r>
              <a:rPr lang="sv-SE" sz="2000" dirty="0"/>
              <a:t> – Sida not </a:t>
            </a:r>
            <a:r>
              <a:rPr lang="sv-SE" sz="2000" dirty="0" err="1"/>
              <a:t>able</a:t>
            </a:r>
            <a:r>
              <a:rPr lang="sv-SE" sz="2000" dirty="0"/>
              <a:t> to </a:t>
            </a:r>
            <a:r>
              <a:rPr lang="sv-SE" sz="2000" dirty="0" err="1"/>
              <a:t>fill</a:t>
            </a:r>
            <a:r>
              <a:rPr lang="sv-SE" sz="2000" dirty="0"/>
              <a:t> the gap</a:t>
            </a:r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4703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6C07E-ADF7-4EF6-BE13-ED681E8AF0FF}"/>
              </a:ext>
            </a:extLst>
          </p:cNvPr>
          <p:cNvSpPr txBox="1"/>
          <p:nvPr/>
        </p:nvSpPr>
        <p:spPr>
          <a:xfrm>
            <a:off x="133164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/>
              <a:t>Future</a:t>
            </a:r>
            <a:r>
              <a:rPr lang="sv-SE" sz="2400" b="1" dirty="0"/>
              <a:t> 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24F77-BECB-4B7F-BBE4-62DEEAAA44CE}"/>
              </a:ext>
            </a:extLst>
          </p:cNvPr>
          <p:cNvSpPr txBox="1"/>
          <p:nvPr/>
        </p:nvSpPr>
        <p:spPr>
          <a:xfrm>
            <a:off x="755576" y="1203598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Input to the </a:t>
            </a:r>
            <a:r>
              <a:rPr lang="sv-SE" sz="1600" dirty="0" err="1"/>
              <a:t>next</a:t>
            </a:r>
            <a:r>
              <a:rPr lang="sv-SE" sz="1600" dirty="0"/>
              <a:t> USG </a:t>
            </a:r>
            <a:r>
              <a:rPr lang="sv-SE" sz="1600" dirty="0" err="1"/>
              <a:t>review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PLGHA in </a:t>
            </a:r>
            <a:r>
              <a:rPr lang="sv-SE" sz="1600" dirty="0" err="1"/>
              <a:t>Oct</a:t>
            </a:r>
            <a:r>
              <a:rPr lang="sv-SE" sz="1600" dirty="0"/>
              <a:t>.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Continued</a:t>
            </a:r>
            <a:r>
              <a:rPr lang="sv-SE" sz="1600" dirty="0"/>
              <a:t> support to SRHR </a:t>
            </a:r>
            <a:r>
              <a:rPr lang="sv-SE" sz="1600" dirty="0" err="1"/>
              <a:t>incl</a:t>
            </a:r>
            <a:r>
              <a:rPr lang="sv-SE" sz="1600" dirty="0"/>
              <a:t>. HIV interventions in </a:t>
            </a:r>
            <a:r>
              <a:rPr lang="sv-SE" sz="1600" dirty="0" err="1"/>
              <a:t>our</a:t>
            </a:r>
            <a:r>
              <a:rPr lang="sv-SE" sz="1600" dirty="0"/>
              <a:t> bilateral, regional and global </a:t>
            </a:r>
            <a:r>
              <a:rPr lang="sv-SE" sz="1600" dirty="0" err="1"/>
              <a:t>strategies</a:t>
            </a:r>
            <a:endParaRPr lang="sv-SE" sz="1600" dirty="0"/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Support to studies on the </a:t>
            </a:r>
            <a:r>
              <a:rPr lang="sv-SE" sz="1600" dirty="0" err="1"/>
              <a:t>impact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PLGHA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Continued</a:t>
            </a:r>
            <a:r>
              <a:rPr lang="sv-SE" sz="1600" dirty="0"/>
              <a:t> </a:t>
            </a:r>
            <a:r>
              <a:rPr lang="sv-SE" sz="1600" dirty="0" err="1"/>
              <a:t>engagement</a:t>
            </a:r>
            <a:r>
              <a:rPr lang="sv-SE" sz="1600" dirty="0"/>
              <a:t> in the </a:t>
            </a:r>
            <a:r>
              <a:rPr lang="sv-SE" sz="1600" dirty="0" err="1"/>
              <a:t>political</a:t>
            </a:r>
            <a:r>
              <a:rPr lang="sv-SE" sz="1600" dirty="0"/>
              <a:t> </a:t>
            </a:r>
            <a:r>
              <a:rPr lang="sv-SE" sz="1600" dirty="0" err="1"/>
              <a:t>dialogue</a:t>
            </a:r>
            <a:endParaRPr lang="sv-S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Global HIV Prevention </a:t>
            </a:r>
            <a:r>
              <a:rPr lang="sv-SE" sz="1600" dirty="0" err="1"/>
              <a:t>Coalition</a:t>
            </a:r>
            <a:r>
              <a:rPr lang="sv-SE" sz="1600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SheDecides</a:t>
            </a:r>
            <a:r>
              <a:rPr lang="sv-SE" sz="1600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SRHR-UHC,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f/u to the MA meeting &amp; to the ’</a:t>
            </a:r>
            <a:r>
              <a:rPr lang="sv-SE" sz="1600" dirty="0" err="1"/>
              <a:t>Bold</a:t>
            </a:r>
            <a:r>
              <a:rPr lang="sv-SE" sz="1600" dirty="0"/>
              <a:t> Agenda for </a:t>
            </a:r>
            <a:r>
              <a:rPr lang="sv-SE" sz="1600" dirty="0" err="1"/>
              <a:t>Safe</a:t>
            </a:r>
            <a:r>
              <a:rPr lang="sv-SE" sz="1600" dirty="0"/>
              <a:t> </a:t>
            </a:r>
            <a:r>
              <a:rPr lang="sv-SE" sz="1600" dirty="0" err="1"/>
              <a:t>Abortion</a:t>
            </a:r>
            <a:r>
              <a:rPr lang="sv-SE" sz="1600" dirty="0"/>
              <a:t>’ meeting, etc.</a:t>
            </a:r>
          </a:p>
        </p:txBody>
      </p:sp>
    </p:spTree>
    <p:extLst>
      <p:ext uri="{BB962C8B-B14F-4D97-AF65-F5344CB8AC3E}">
        <p14:creationId xmlns:p14="http://schemas.microsoft.com/office/powerpoint/2010/main" val="271423202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ida olivgrön">
      <a:dk1>
        <a:srgbClr val="000000"/>
      </a:dk1>
      <a:lt1>
        <a:sysClr val="window" lastClr="FFFFFF"/>
      </a:lt1>
      <a:dk2>
        <a:srgbClr val="DCDCDC"/>
      </a:dk2>
      <a:lt2>
        <a:srgbClr val="B3B3B3"/>
      </a:lt2>
      <a:accent1>
        <a:srgbClr val="BFBB90"/>
      </a:accent1>
      <a:accent2>
        <a:srgbClr val="AAA468"/>
      </a:accent2>
      <a:accent3>
        <a:srgbClr val="F0EEDF"/>
      </a:accent3>
      <a:accent4>
        <a:srgbClr val="E4E1C7"/>
      </a:accent4>
      <a:accent5>
        <a:srgbClr val="879197"/>
      </a:accent5>
      <a:accent6>
        <a:srgbClr val="58646C"/>
      </a:accent6>
      <a:hlink>
        <a:srgbClr val="548DD4"/>
      </a:hlink>
      <a:folHlink>
        <a:srgbClr val="800080"/>
      </a:folHlink>
    </a:clrScheme>
    <a:fontScheme name="Sida Powerpoint mall_V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a Powerpoint mall_V6 1">
        <a:dk1>
          <a:srgbClr val="000000"/>
        </a:dk1>
        <a:lt1>
          <a:srgbClr val="FFFFFF"/>
        </a:lt1>
        <a:dk2>
          <a:srgbClr val="61666B"/>
        </a:dk2>
        <a:lt2>
          <a:srgbClr val="954A81"/>
        </a:lt2>
        <a:accent1>
          <a:srgbClr val="AAB123"/>
        </a:accent1>
        <a:accent2>
          <a:srgbClr val="CA831B"/>
        </a:accent2>
        <a:accent3>
          <a:srgbClr val="FFFFFF"/>
        </a:accent3>
        <a:accent4>
          <a:srgbClr val="000000"/>
        </a:accent4>
        <a:accent5>
          <a:srgbClr val="D2D5AC"/>
        </a:accent5>
        <a:accent6>
          <a:srgbClr val="B77617"/>
        </a:accent6>
        <a:hlink>
          <a:srgbClr val="008FAC"/>
        </a:hlink>
        <a:folHlink>
          <a:srgbClr val="AFAA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9E35509D-EE2E-4933-89CD-0E8CA8163115}" vid="{B58DE9D2-4F86-44CC-9E07-850E907BE365}"/>
    </a:ext>
  </a:extLst>
</a:theme>
</file>

<file path=ppt/theme/theme2.xml><?xml version="1.0" encoding="utf-8"?>
<a:theme xmlns:a="http://schemas.openxmlformats.org/drawingml/2006/main" name="Sida_3">
  <a:themeElements>
    <a:clrScheme name="Sida lila">
      <a:dk1>
        <a:srgbClr val="000000"/>
      </a:dk1>
      <a:lt1>
        <a:sysClr val="window" lastClr="FFFFFF"/>
      </a:lt1>
      <a:dk2>
        <a:srgbClr val="DCDCDC"/>
      </a:dk2>
      <a:lt2>
        <a:srgbClr val="B3B3B3"/>
      </a:lt2>
      <a:accent1>
        <a:srgbClr val="CD8EBF"/>
      </a:accent1>
      <a:accent2>
        <a:srgbClr val="A44C8A"/>
      </a:accent2>
      <a:accent3>
        <a:srgbClr val="ECDDED"/>
      </a:accent3>
      <a:accent4>
        <a:srgbClr val="DFC3DE"/>
      </a:accent4>
      <a:accent5>
        <a:srgbClr val="879197"/>
      </a:accent5>
      <a:accent6>
        <a:srgbClr val="58646C"/>
      </a:accent6>
      <a:hlink>
        <a:srgbClr val="548DD4"/>
      </a:hlink>
      <a:folHlink>
        <a:srgbClr val="800080"/>
      </a:folHlink>
    </a:clrScheme>
    <a:fontScheme name="Sida_Orang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a_Orange 1">
        <a:dk1>
          <a:srgbClr val="000000"/>
        </a:dk1>
        <a:lt1>
          <a:srgbClr val="FFFFFF"/>
        </a:lt1>
        <a:dk2>
          <a:srgbClr val="61666B"/>
        </a:dk2>
        <a:lt2>
          <a:srgbClr val="AFAA72"/>
        </a:lt2>
        <a:accent1>
          <a:srgbClr val="AAB123"/>
        </a:accent1>
        <a:accent2>
          <a:srgbClr val="954A81"/>
        </a:accent2>
        <a:accent3>
          <a:srgbClr val="FFFFFF"/>
        </a:accent3>
        <a:accent4>
          <a:srgbClr val="000000"/>
        </a:accent4>
        <a:accent5>
          <a:srgbClr val="D2D5AC"/>
        </a:accent5>
        <a:accent6>
          <a:srgbClr val="874274"/>
        </a:accent6>
        <a:hlink>
          <a:srgbClr val="008FAC"/>
        </a:hlink>
        <a:folHlink>
          <a:srgbClr val="CA83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9E35509D-EE2E-4933-89CD-0E8CA8163115}" vid="{05BA0599-55F6-4682-A1E6-6CAEBAB25F14}"/>
    </a:ext>
  </a:extLst>
</a:theme>
</file>

<file path=ppt/theme/theme3.xml><?xml version="1.0" encoding="utf-8"?>
<a:theme xmlns:a="http://schemas.openxmlformats.org/drawingml/2006/main" name="Sida_4">
  <a:themeElements>
    <a:clrScheme name="Sida Powerpoint mall_V6 1">
      <a:dk1>
        <a:srgbClr val="000000"/>
      </a:dk1>
      <a:lt1>
        <a:srgbClr val="FFFFFF"/>
      </a:lt1>
      <a:dk2>
        <a:srgbClr val="61666B"/>
      </a:dk2>
      <a:lt2>
        <a:srgbClr val="954A81"/>
      </a:lt2>
      <a:accent1>
        <a:srgbClr val="AAB123"/>
      </a:accent1>
      <a:accent2>
        <a:srgbClr val="CA831B"/>
      </a:accent2>
      <a:accent3>
        <a:srgbClr val="FFFFFF"/>
      </a:accent3>
      <a:accent4>
        <a:srgbClr val="000000"/>
      </a:accent4>
      <a:accent5>
        <a:srgbClr val="D2D5AC"/>
      </a:accent5>
      <a:accent6>
        <a:srgbClr val="B77617"/>
      </a:accent6>
      <a:hlink>
        <a:srgbClr val="008FAC"/>
      </a:hlink>
      <a:folHlink>
        <a:srgbClr val="AFAA72"/>
      </a:folHlink>
    </a:clrScheme>
    <a:fontScheme name="Sida_Blugre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a_Blugreen 1">
        <a:dk1>
          <a:srgbClr val="000000"/>
        </a:dk1>
        <a:lt1>
          <a:srgbClr val="FFFFFF"/>
        </a:lt1>
        <a:dk2>
          <a:srgbClr val="61666B"/>
        </a:dk2>
        <a:lt2>
          <a:srgbClr val="AFAA72"/>
        </a:lt2>
        <a:accent1>
          <a:srgbClr val="AAB123"/>
        </a:accent1>
        <a:accent2>
          <a:srgbClr val="954A81"/>
        </a:accent2>
        <a:accent3>
          <a:srgbClr val="FFFFFF"/>
        </a:accent3>
        <a:accent4>
          <a:srgbClr val="000000"/>
        </a:accent4>
        <a:accent5>
          <a:srgbClr val="D2D5AC"/>
        </a:accent5>
        <a:accent6>
          <a:srgbClr val="874274"/>
        </a:accent6>
        <a:hlink>
          <a:srgbClr val="CA831B"/>
        </a:hlink>
        <a:folHlink>
          <a:srgbClr val="008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9E35509D-EE2E-4933-89CD-0E8CA8163115}" vid="{CD447D8B-1E53-4A12-A11A-129D9ACB9005}"/>
    </a:ext>
  </a:extLst>
</a:theme>
</file>

<file path=ppt/theme/theme4.xml><?xml version="1.0" encoding="utf-8"?>
<a:theme xmlns:a="http://schemas.openxmlformats.org/drawingml/2006/main" name="Sida_5">
  <a:themeElements>
    <a:clrScheme name="Sida blå">
      <a:dk1>
        <a:srgbClr val="000000"/>
      </a:dk1>
      <a:lt1>
        <a:sysClr val="window" lastClr="FFFFFF"/>
      </a:lt1>
      <a:dk2>
        <a:srgbClr val="DCDCDC"/>
      </a:dk2>
      <a:lt2>
        <a:srgbClr val="B3B3B3"/>
      </a:lt2>
      <a:accent1>
        <a:srgbClr val="3EC2CF"/>
      </a:accent1>
      <a:accent2>
        <a:srgbClr val="009DB5"/>
      </a:accent2>
      <a:accent3>
        <a:srgbClr val="D3EDF0"/>
      </a:accent3>
      <a:accent4>
        <a:srgbClr val="A9DDE4"/>
      </a:accent4>
      <a:accent5>
        <a:srgbClr val="879197"/>
      </a:accent5>
      <a:accent6>
        <a:srgbClr val="58646C"/>
      </a:accent6>
      <a:hlink>
        <a:srgbClr val="548DD4"/>
      </a:hlink>
      <a:folHlink>
        <a:srgbClr val="800080"/>
      </a:folHlink>
    </a:clrScheme>
    <a:fontScheme name="Sida_Blugre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a_Blugreen 1">
        <a:dk1>
          <a:srgbClr val="000000"/>
        </a:dk1>
        <a:lt1>
          <a:srgbClr val="FFFFFF"/>
        </a:lt1>
        <a:dk2>
          <a:srgbClr val="61666B"/>
        </a:dk2>
        <a:lt2>
          <a:srgbClr val="AFAA72"/>
        </a:lt2>
        <a:accent1>
          <a:srgbClr val="AAB123"/>
        </a:accent1>
        <a:accent2>
          <a:srgbClr val="954A81"/>
        </a:accent2>
        <a:accent3>
          <a:srgbClr val="FFFFFF"/>
        </a:accent3>
        <a:accent4>
          <a:srgbClr val="000000"/>
        </a:accent4>
        <a:accent5>
          <a:srgbClr val="D2D5AC"/>
        </a:accent5>
        <a:accent6>
          <a:srgbClr val="874274"/>
        </a:accent6>
        <a:hlink>
          <a:srgbClr val="CA831B"/>
        </a:hlink>
        <a:folHlink>
          <a:srgbClr val="008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9E35509D-EE2E-4933-89CD-0E8CA8163115}" vid="{263303A4-8839-4210-AFBA-E9F877ABD851}"/>
    </a:ext>
  </a:extLst>
</a:theme>
</file>

<file path=ppt/theme/theme5.xml><?xml version="1.0" encoding="utf-8"?>
<a:theme xmlns:a="http://schemas.openxmlformats.org/drawingml/2006/main" name="Sida 6">
  <a:themeElements>
    <a:clrScheme name="Sida gul">
      <a:dk1>
        <a:srgbClr val="000000"/>
      </a:dk1>
      <a:lt1>
        <a:sysClr val="window" lastClr="FFFFFF"/>
      </a:lt1>
      <a:dk2>
        <a:srgbClr val="DCDCDC"/>
      </a:dk2>
      <a:lt2>
        <a:srgbClr val="B3B3B3"/>
      </a:lt2>
      <a:accent1>
        <a:srgbClr val="FDB913"/>
      </a:accent1>
      <a:accent2>
        <a:srgbClr val="E0821B"/>
      </a:accent2>
      <a:accent3>
        <a:srgbClr val="FFEBC4"/>
      </a:accent3>
      <a:accent4>
        <a:srgbClr val="FFD990"/>
      </a:accent4>
      <a:accent5>
        <a:srgbClr val="879197"/>
      </a:accent5>
      <a:accent6>
        <a:srgbClr val="58646C"/>
      </a:accent6>
      <a:hlink>
        <a:srgbClr val="548DD4"/>
      </a:hlink>
      <a:folHlink>
        <a:srgbClr val="800080"/>
      </a:folHlink>
    </a:clrScheme>
    <a:fontScheme name="Sida_Blugre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a_Blugreen 1">
        <a:dk1>
          <a:srgbClr val="000000"/>
        </a:dk1>
        <a:lt1>
          <a:srgbClr val="FFFFFF"/>
        </a:lt1>
        <a:dk2>
          <a:srgbClr val="61666B"/>
        </a:dk2>
        <a:lt2>
          <a:srgbClr val="AFAA72"/>
        </a:lt2>
        <a:accent1>
          <a:srgbClr val="AAB123"/>
        </a:accent1>
        <a:accent2>
          <a:srgbClr val="954A81"/>
        </a:accent2>
        <a:accent3>
          <a:srgbClr val="FFFFFF"/>
        </a:accent3>
        <a:accent4>
          <a:srgbClr val="000000"/>
        </a:accent4>
        <a:accent5>
          <a:srgbClr val="D2D5AC"/>
        </a:accent5>
        <a:accent6>
          <a:srgbClr val="874274"/>
        </a:accent6>
        <a:hlink>
          <a:srgbClr val="CA831B"/>
        </a:hlink>
        <a:folHlink>
          <a:srgbClr val="008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9E35509D-EE2E-4933-89CD-0E8CA8163115}" vid="{B14BFB14-DAC6-410A-9784-48EDAA36302A}"/>
    </a:ext>
  </a:extLst>
</a:theme>
</file>

<file path=ppt/theme/theme6.xml><?xml version="1.0" encoding="utf-8"?>
<a:theme xmlns:a="http://schemas.openxmlformats.org/drawingml/2006/main" name="Sida 7">
  <a:themeElements>
    <a:clrScheme name="Sida Powerpoint mall_V6 1">
      <a:dk1>
        <a:srgbClr val="000000"/>
      </a:dk1>
      <a:lt1>
        <a:srgbClr val="FFFFFF"/>
      </a:lt1>
      <a:dk2>
        <a:srgbClr val="61666B"/>
      </a:dk2>
      <a:lt2>
        <a:srgbClr val="954A81"/>
      </a:lt2>
      <a:accent1>
        <a:srgbClr val="AAB123"/>
      </a:accent1>
      <a:accent2>
        <a:srgbClr val="CA831B"/>
      </a:accent2>
      <a:accent3>
        <a:srgbClr val="FFFFFF"/>
      </a:accent3>
      <a:accent4>
        <a:srgbClr val="000000"/>
      </a:accent4>
      <a:accent5>
        <a:srgbClr val="D2D5AC"/>
      </a:accent5>
      <a:accent6>
        <a:srgbClr val="B77617"/>
      </a:accent6>
      <a:hlink>
        <a:srgbClr val="008FAC"/>
      </a:hlink>
      <a:folHlink>
        <a:srgbClr val="AFAA72"/>
      </a:folHlink>
    </a:clrScheme>
    <a:fontScheme name="Sida_Blugre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a_Blugreen 1">
        <a:dk1>
          <a:srgbClr val="000000"/>
        </a:dk1>
        <a:lt1>
          <a:srgbClr val="FFFFFF"/>
        </a:lt1>
        <a:dk2>
          <a:srgbClr val="61666B"/>
        </a:dk2>
        <a:lt2>
          <a:srgbClr val="AFAA72"/>
        </a:lt2>
        <a:accent1>
          <a:srgbClr val="AAB123"/>
        </a:accent1>
        <a:accent2>
          <a:srgbClr val="954A81"/>
        </a:accent2>
        <a:accent3>
          <a:srgbClr val="FFFFFF"/>
        </a:accent3>
        <a:accent4>
          <a:srgbClr val="000000"/>
        </a:accent4>
        <a:accent5>
          <a:srgbClr val="D2D5AC"/>
        </a:accent5>
        <a:accent6>
          <a:srgbClr val="874274"/>
        </a:accent6>
        <a:hlink>
          <a:srgbClr val="CA831B"/>
        </a:hlink>
        <a:folHlink>
          <a:srgbClr val="008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9E35509D-EE2E-4933-89CD-0E8CA8163115}" vid="{7E169B5E-C878-4332-9EA4-403C54EAF0E3}"/>
    </a:ext>
  </a:extLst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3238</TotalTime>
  <Words>364</Words>
  <Application>Microsoft Office PowerPoint</Application>
  <PresentationFormat>On-screen Show (16:9)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Blank</vt:lpstr>
      <vt:lpstr>Sida_3</vt:lpstr>
      <vt:lpstr>Sida_4</vt:lpstr>
      <vt:lpstr>Sida_5</vt:lpstr>
      <vt:lpstr>Sida 6</vt:lpstr>
      <vt:lpstr>Sida 7</vt:lpstr>
      <vt:lpstr>PowerPoint Presentation</vt:lpstr>
      <vt:lpstr>PowerPoint Presentation</vt:lpstr>
      <vt:lpstr>PowerPoint Presentation</vt:lpstr>
      <vt:lpstr>Sida position and guidance on MCP/PLGHA (07/07/2017)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Svenskt hälsobistånd</dc:title>
  <dc:creator>Pia Engstrand</dc:creator>
  <cp:lastModifiedBy>Åsa Andersson</cp:lastModifiedBy>
  <cp:revision>586</cp:revision>
  <cp:lastPrinted>2018-07-20T09:33:28Z</cp:lastPrinted>
  <dcterms:created xsi:type="dcterms:W3CDTF">2017-05-29T10:49:42Z</dcterms:created>
  <dcterms:modified xsi:type="dcterms:W3CDTF">2018-07-26T09:25:42Z</dcterms:modified>
</cp:coreProperties>
</file>